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02" r:id="rId16"/>
    <p:sldId id="331" r:id="rId17"/>
    <p:sldId id="332" r:id="rId18"/>
    <p:sldId id="333" r:id="rId19"/>
    <p:sldId id="334" r:id="rId20"/>
    <p:sldId id="266" r:id="rId21"/>
    <p:sldId id="265" r:id="rId22"/>
    <p:sldId id="30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35" autoAdjust="0"/>
    <p:restoredTop sz="96120" autoAdjust="0"/>
  </p:normalViewPr>
  <p:slideViewPr>
    <p:cSldViewPr snapToGrid="0">
      <p:cViewPr varScale="1">
        <p:scale>
          <a:sx n="107" d="100"/>
          <a:sy n="107" d="100"/>
        </p:scale>
        <p:origin x="95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15</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5/6/2024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5/6/2024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5/6/2024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5/6/2024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5/6/2024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5/6/2024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5/6/2024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github.com/mw6136/WAV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hlinkClick r:id="rId4"/>
              </a:rPr>
              <a:t>WAVE</a:t>
            </a:r>
            <a:r>
              <a:rPr lang="en-US" sz="6000" dirty="0">
                <a:latin typeface="Arial" panose="020B0604020202020204" pitchFamily="34" charset="0"/>
                <a:cs typeface="Arial" panose="020B0604020202020204" pitchFamily="34" charset="0"/>
              </a:rPr>
              <a:t>:</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86177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K. Kanos. </a:t>
            </a:r>
            <a:r>
              <a:rPr lang="en-US" sz="1600" b="0" i="1" u="none" strike="noStrike" dirty="0">
                <a:solidFill>
                  <a:srgbClr val="000000"/>
                </a:solidFill>
                <a:effectLst/>
                <a:latin typeface="Arial" panose="020B0604020202020204" pitchFamily="34" charset="0"/>
              </a:rPr>
              <a:t>Discretizing the wave equation in polar coordinates</a:t>
            </a:r>
            <a:r>
              <a:rPr lang="en-US" sz="1600" b="0" i="0" u="none" strike="noStrike" dirty="0">
                <a:solidFill>
                  <a:srgbClr val="000000"/>
                </a:solidFill>
                <a:effectLst/>
                <a:latin typeface="Arial" panose="020B0604020202020204" pitchFamily="34" charset="0"/>
              </a:rPr>
              <a:t>, (2014).</a:t>
            </a:r>
            <a:endParaRPr lang="en-US" sz="1600" b="0" dirty="0">
              <a:effectLst/>
            </a:endParaRPr>
          </a:p>
          <a:p>
            <a:br>
              <a:rPr lang="en-US" sz="1600" dirty="0"/>
            </a:b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659101"/>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12122"/>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12122"/>
                <a:ext cx="9266528" cy="400110"/>
              </a:xfrm>
              <a:prstGeom prst="rect">
                <a:avLst/>
              </a:prstGeom>
              <a:blipFill>
                <a:blip r:embed="rId5"/>
                <a:stretch>
                  <a:fillRect l="-724" t="-7576"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594279"/>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44975"/>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3952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324" y="4120511"/>
            <a:ext cx="2587328" cy="613856"/>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798887"/>
            <a:ext cx="9779788" cy="774047"/>
          </a:xfrm>
          <a:prstGeom prst="rect">
            <a:avLst/>
          </a:prstGeom>
          <a:ln w="12700">
            <a:solidFill>
              <a:srgbClr val="FF0000"/>
            </a:solidFill>
          </a:ln>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6" y="1760390"/>
            <a:ext cx="7123225"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accuracy decreases with time</a:t>
            </a:r>
          </a:p>
        </p:txBody>
      </p:sp>
    </p:spTree>
    <p:extLst>
      <p:ext uri="{BB962C8B-B14F-4D97-AF65-F5344CB8AC3E}">
        <p14:creationId xmlns:p14="http://schemas.microsoft.com/office/powerpoint/2010/main" val="33275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337" t="-1823" r="-3933"/>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946" y="4488211"/>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Tree>
    <p:extLst>
      <p:ext uri="{BB962C8B-B14F-4D97-AF65-F5344CB8AC3E}">
        <p14:creationId xmlns:p14="http://schemas.microsoft.com/office/powerpoint/2010/main" val="43380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Summary</a:t>
            </a:r>
          </a:p>
        </p:txBody>
      </p:sp>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Runtime scales with </a:t>
                </a:r>
                <a14:m>
                  <m:oMath xmlns:m="http://schemas.openxmlformats.org/officeDocument/2006/math">
                    <m:r>
                      <m:rPr>
                        <m:sty m:val="p"/>
                      </m:rPr>
                      <a:rPr lang="el-GR" sz="2400" i="0" dirty="0" smtClean="0">
                        <a:solidFill>
                          <a:schemeClr val="tx1"/>
                        </a:solidFill>
                        <a:latin typeface="Cambria Math" panose="02040503050406030204" pitchFamily="18" charset="0"/>
                        <a:cs typeface="Arial" panose="020B0604020202020204" pitchFamily="34" charset="0"/>
                      </a:rPr>
                      <m:t>Δ</m:t>
                    </m:r>
                    <m:sSup>
                      <m:sSupPr>
                        <m:ctrlPr>
                          <a:rPr lang="en-US" sz="2400" b="0" i="1" dirty="0" smtClean="0">
                            <a:solidFill>
                              <a:schemeClr val="tx1"/>
                            </a:solidFill>
                            <a:latin typeface="Cambria Math" panose="02040503050406030204" pitchFamily="18" charset="0"/>
                            <a:cs typeface="Arial" panose="020B0604020202020204" pitchFamily="34" charset="0"/>
                          </a:rPr>
                        </m:ctrlPr>
                      </m:sSupPr>
                      <m:e>
                        <m:r>
                          <a:rPr lang="en-US" sz="2400" i="1" dirty="0">
                            <a:solidFill>
                              <a:schemeClr val="tx1"/>
                            </a:solidFill>
                            <a:latin typeface="Cambria Math" panose="02040503050406030204" pitchFamily="18" charset="0"/>
                            <a:cs typeface="Arial" panose="020B0604020202020204" pitchFamily="34" charset="0"/>
                          </a:rPr>
                          <m:t>𝑡</m:t>
                        </m:r>
                      </m:e>
                      <m:sup>
                        <m:r>
                          <a:rPr lang="en-US" sz="2400" b="0" i="1" dirty="0" smtClean="0">
                            <a:solidFill>
                              <a:schemeClr val="tx1"/>
                            </a:solidFill>
                            <a:latin typeface="Cambria Math" panose="02040503050406030204" pitchFamily="18" charset="0"/>
                            <a:cs typeface="Arial" panose="020B0604020202020204" pitchFamily="34" charset="0"/>
                          </a:rPr>
                          <m:t>−1</m:t>
                        </m:r>
                      </m:sup>
                    </m:sSup>
                  </m:oMath>
                </a14:m>
                <a:endParaRPr lang="en-US" sz="2400" baseline="30000" dirty="0">
                  <a:solidFill>
                    <a:schemeClr val="tx1"/>
                  </a:solidFill>
                  <a:latin typeface="Arial" panose="020B0604020202020204" pitchFamily="34" charset="0"/>
                  <a:cs typeface="Arial" panose="020B0604020202020204" pitchFamily="34" charset="0"/>
                </a:endParaRP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678" t="-1823"/>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Tree>
    <p:extLst>
      <p:ext uri="{BB962C8B-B14F-4D97-AF65-F5344CB8AC3E}">
        <p14:creationId xmlns:p14="http://schemas.microsoft.com/office/powerpoint/2010/main" val="1052648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366859" y="1506878"/>
                <a:ext cx="7683448" cy="51359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Compared to other Fourier algorithms using the </a:t>
                </a:r>
                <a:r>
                  <a:rPr lang="en-US" sz="2200" dirty="0" err="1">
                    <a:solidFill>
                      <a:schemeClr val="tx1"/>
                    </a:solidFill>
                    <a:latin typeface="Courier New" panose="02070309020205020404" pitchFamily="49" charset="0"/>
                    <a:cs typeface="Courier New" panose="02070309020205020404" pitchFamily="49" charset="0"/>
                  </a:rPr>
                  <a:t>benchFFT</a:t>
                </a:r>
                <a:r>
                  <a:rPr lang="en-US" sz="2200" dirty="0">
                    <a:solidFill>
                      <a:schemeClr val="tx1"/>
                    </a:solidFill>
                    <a:latin typeface="Arial" panose="020B0604020202020204" pitchFamily="34" charset="0"/>
                    <a:cs typeface="Arial" panose="020B0604020202020204" pitchFamily="34" charset="0"/>
                  </a:rPr>
                  <a:t> software program on Princeton TIGER cluster (CPU-only HPE Linux on 408 2.4 GHz Skylake nodes, 40 cores/node).</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Fourier transform and inverse have complexity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 </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Scaling shows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when plotted against the total grid size (excludes complexity of looping over grid) for 1-D transforms of real data up to double-precision.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For large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oMath>
                </a14:m>
                <a:r>
                  <a:rPr lang="en-US" sz="2200" dirty="0">
                    <a:solidFill>
                      <a:schemeClr val="tx1"/>
                    </a:solidFill>
                    <a:latin typeface="Arial" panose="020B0604020202020204" pitchFamily="34" charset="0"/>
                    <a:cs typeface="Arial" panose="020B0604020202020204" pitchFamily="34" charset="0"/>
                  </a:rPr>
                  <a:t> (beyond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r>
                      <a:rPr lang="en-US" sz="2200" i="1" dirty="0" smtClean="0">
                        <a:solidFill>
                          <a:schemeClr val="tx1"/>
                        </a:solidFill>
                        <a:latin typeface="Cambria Math" panose="02040503050406030204" pitchFamily="18" charset="0"/>
                        <a:cs typeface="Arial" panose="020B0604020202020204" pitchFamily="34" charset="0"/>
                      </a:rPr>
                      <m:t> = </m:t>
                    </m:r>
                    <m:sSup>
                      <m:sSupPr>
                        <m:ctrlPr>
                          <a:rPr lang="en-US" sz="2200" i="1" dirty="0" smtClean="0">
                            <a:solidFill>
                              <a:schemeClr val="tx1"/>
                            </a:solidFill>
                            <a:latin typeface="Cambria Math" panose="02040503050406030204" pitchFamily="18" charset="0"/>
                            <a:cs typeface="Arial" panose="020B0604020202020204" pitchFamily="34" charset="0"/>
                          </a:rPr>
                        </m:ctrlPr>
                      </m:sSupPr>
                      <m:e>
                        <m:r>
                          <a:rPr lang="en-US" sz="2200" i="1" dirty="0" smtClean="0">
                            <a:solidFill>
                              <a:schemeClr val="tx1"/>
                            </a:solidFill>
                            <a:latin typeface="Cambria Math" panose="02040503050406030204" pitchFamily="18" charset="0"/>
                            <a:cs typeface="Arial" panose="020B0604020202020204" pitchFamily="34" charset="0"/>
                          </a:rPr>
                          <m:t>2</m:t>
                        </m:r>
                      </m:e>
                      <m:sup>
                        <m:r>
                          <a:rPr lang="en-US" sz="2200" b="0" i="1" dirty="0" smtClean="0">
                            <a:solidFill>
                              <a:schemeClr val="tx1"/>
                            </a:solidFill>
                            <a:latin typeface="Cambria Math" panose="02040503050406030204" pitchFamily="18" charset="0"/>
                            <a:cs typeface="Arial" panose="020B0604020202020204" pitchFamily="34" charset="0"/>
                          </a:rPr>
                          <m:t>14</m:t>
                        </m:r>
                      </m:sup>
                    </m:sSup>
                  </m:oMath>
                </a14:m>
                <a:r>
                  <a:rPr lang="en-US" sz="2200" dirty="0">
                    <a:solidFill>
                      <a:schemeClr val="tx1"/>
                    </a:solidFill>
                    <a:latin typeface="Arial" panose="020B0604020202020204" pitchFamily="34" charset="0"/>
                    <a:cs typeface="Arial" panose="020B0604020202020204" pitchFamily="34" charset="0"/>
                  </a:rPr>
                  <a:t>) performance suffers due to memory allocation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Significant increases in error for </a:t>
                </a:r>
                <a:r>
                  <a:rPr lang="en-US" sz="2200" dirty="0" err="1">
                    <a:solidFill>
                      <a:schemeClr val="tx1"/>
                    </a:solidFill>
                    <a:latin typeface="Arial" panose="020B0604020202020204" pitchFamily="34" charset="0"/>
                    <a:cs typeface="Arial" panose="020B0604020202020204" pitchFamily="34" charset="0"/>
                  </a:rPr>
                  <a:t>discretizations</a:t>
                </a:r>
                <a:r>
                  <a:rPr lang="en-US" sz="2200" dirty="0">
                    <a:solidFill>
                      <a:schemeClr val="tx1"/>
                    </a:solidFill>
                    <a:latin typeface="Arial" panose="020B0604020202020204" pitchFamily="34" charset="0"/>
                    <a:cs typeface="Arial" panose="020B0604020202020204" pitchFamily="34" charset="0"/>
                  </a:rPr>
                  <a:t> not positive integer powers of 2.</a:t>
                </a:r>
              </a:p>
            </p:txBody>
          </p:sp>
        </mc:Choice>
        <mc:Fallback>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366859" y="1506878"/>
                <a:ext cx="7683448" cy="5135969"/>
              </a:xfrm>
              <a:prstGeom prst="rect">
                <a:avLst/>
              </a:prstGeom>
              <a:blipFill>
                <a:blip r:embed="rId2"/>
                <a:stretch>
                  <a:fillRect l="-2062" t="-1661" r="-7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D85F026-61C5-5032-82D0-1088CBD9B19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4121C1C2-E1BA-22B9-99AF-A66AB1FD1CB8}"/>
              </a:ext>
            </a:extLst>
          </p:cNvPr>
          <p:cNvPicPr>
            <a:picLocks noChangeAspect="1"/>
          </p:cNvPicPr>
          <p:nvPr/>
        </p:nvPicPr>
        <p:blipFill rotWithShape="1">
          <a:blip r:embed="rId3">
            <a:extLst>
              <a:ext uri="{28A0092B-C50C-407E-A947-70E740481C1C}">
                <a14:useLocalDpi xmlns:a14="http://schemas.microsoft.com/office/drawing/2010/main" val="0"/>
              </a:ext>
            </a:extLst>
          </a:blip>
          <a:srcRect t="7481" r="51403"/>
          <a:stretch/>
        </p:blipFill>
        <p:spPr>
          <a:xfrm>
            <a:off x="8376903" y="767402"/>
            <a:ext cx="3627539" cy="27432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A18BB7C5-2108-D1FF-EAC1-FCC4C87CC7BC}"/>
              </a:ext>
            </a:extLst>
          </p:cNvPr>
          <p:cNvPicPr>
            <a:picLocks noChangeAspect="1"/>
          </p:cNvPicPr>
          <p:nvPr/>
        </p:nvPicPr>
        <p:blipFill rotWithShape="1">
          <a:blip r:embed="rId3">
            <a:extLst>
              <a:ext uri="{28A0092B-C50C-407E-A947-70E740481C1C}">
                <a14:useLocalDpi xmlns:a14="http://schemas.microsoft.com/office/drawing/2010/main" val="0"/>
              </a:ext>
            </a:extLst>
          </a:blip>
          <a:srcRect l="48523" t="7481"/>
          <a:stretch/>
        </p:blipFill>
        <p:spPr>
          <a:xfrm>
            <a:off x="8161909" y="3510602"/>
            <a:ext cx="3842533" cy="2743200"/>
          </a:xfrm>
          <a:prstGeom prst="rect">
            <a:avLst/>
          </a:prstGeom>
        </p:spPr>
      </p:pic>
    </p:spTree>
    <p:extLst>
      <p:ext uri="{BB962C8B-B14F-4D97-AF65-F5344CB8AC3E}">
        <p14:creationId xmlns:p14="http://schemas.microsoft.com/office/powerpoint/2010/main" val="88364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1129553" y="1859005"/>
            <a:ext cx="9897036"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The accuracy of this numerical simulation is determined largely by the spatial resolution requirements. The timestep and numerical stability was therefore limited by this discretization and the speed of sound.</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Performance was optimized by limiting the number of looping functions and using </a:t>
            </a:r>
            <a:r>
              <a:rPr lang="en-US" sz="2200" i="0" u="none" strike="noStrike" dirty="0">
                <a:solidFill>
                  <a:srgbClr val="000000"/>
                </a:solidFill>
                <a:effectLst/>
                <a:latin typeface="Courier New" panose="02070309020205020404" pitchFamily="49" charset="0"/>
                <a:cs typeface="Courier New" panose="02070309020205020404" pitchFamily="49" charset="0"/>
              </a:rPr>
              <a:t>NumPy</a:t>
            </a:r>
            <a:r>
              <a:rPr lang="en-US" sz="2200" b="0" i="0" u="none" strike="noStrike" dirty="0">
                <a:solidFill>
                  <a:srgbClr val="000000"/>
                </a:solidFill>
                <a:effectLst/>
                <a:latin typeface="Arial" panose="020B0604020202020204" pitchFamily="34" charset="0"/>
              </a:rPr>
              <a:t> vectorization wherever possible.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Whenever major looping was required, </a:t>
            </a:r>
            <a:r>
              <a:rPr lang="en-US" sz="2200" i="0" u="none" strike="noStrike" dirty="0" err="1">
                <a:solidFill>
                  <a:srgbClr val="000000"/>
                </a:solidFill>
                <a:effectLst/>
                <a:latin typeface="Courier New" panose="02070309020205020404" pitchFamily="49" charset="0"/>
                <a:cs typeface="Courier New" panose="02070309020205020404" pitchFamily="49" charset="0"/>
              </a:rPr>
              <a:t>Numba</a:t>
            </a:r>
            <a:r>
              <a:rPr lang="en-US" sz="2200" b="0" i="0" u="none" strike="noStrike" dirty="0">
                <a:solidFill>
                  <a:srgbClr val="000000"/>
                </a:solidFill>
                <a:effectLst/>
                <a:latin typeface="Arial" panose="020B0604020202020204" pitchFamily="34" charset="0"/>
              </a:rPr>
              <a:t> just-in-time compiler was used in “no Python mode”. </a:t>
            </a:r>
            <a:endParaRPr lang="en-US" sz="2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a:bodyPr>
          <a:lstStyle/>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Numerical Improvements: </a:t>
            </a:r>
            <a:r>
              <a:rPr lang="en-US" sz="1800" b="1" i="0" u="none" strike="noStrike" dirty="0">
                <a:solidFill>
                  <a:srgbClr val="000000"/>
                </a:solidFill>
                <a:effectLst/>
                <a:latin typeface="Arial" panose="020B0604020202020204" pitchFamily="34" charset="0"/>
              </a:rPr>
              <a:t>Speed</a:t>
            </a:r>
            <a:r>
              <a:rPr lang="en-US" sz="1800" b="0" i="0" u="none" strike="noStrike" dirty="0">
                <a:solidFill>
                  <a:srgbClr val="000000"/>
                </a:solidFill>
                <a:effectLst/>
                <a:latin typeface="Arial" panose="020B0604020202020204" pitchFamily="34" charset="0"/>
              </a:rPr>
              <a:t> (spatially varying timesteps, residual averaging), </a:t>
            </a:r>
            <a:r>
              <a:rPr lang="en-US" sz="1800" b="1" i="0" u="none" strike="noStrike" dirty="0">
                <a:solidFill>
                  <a:srgbClr val="000000"/>
                </a:solidFill>
                <a:effectLst/>
                <a:latin typeface="Arial" panose="020B0604020202020204" pitchFamily="34" charset="0"/>
              </a:rPr>
              <a:t>Accuracy</a:t>
            </a:r>
            <a:r>
              <a:rPr lang="en-US" sz="1800" b="0" i="0" u="none" strike="noStrike" dirty="0">
                <a:solidFill>
                  <a:srgbClr val="000000"/>
                </a:solidFill>
                <a:effectLst/>
                <a:latin typeface="Arial" panose="020B0604020202020204" pitchFamily="34" charset="0"/>
              </a:rPr>
              <a:t> (higher-order smoothing, higher-order differencing, differed correction factors), </a:t>
            </a:r>
            <a:r>
              <a:rPr lang="en-US" sz="1800" b="1" i="0" u="none" strike="noStrike" dirty="0">
                <a:solidFill>
                  <a:srgbClr val="000000"/>
                </a:solidFill>
                <a:effectLst/>
                <a:latin typeface="Arial" panose="020B0604020202020204" pitchFamily="34" charset="0"/>
              </a:rPr>
              <a:t>Stability</a:t>
            </a:r>
            <a:r>
              <a:rPr lang="en-US" sz="1800" b="0" i="0" u="none" strike="noStrike" dirty="0">
                <a:solidFill>
                  <a:srgbClr val="000000"/>
                </a:solidFill>
                <a:effectLst/>
                <a:latin typeface="Arial" panose="020B0604020202020204" pitchFamily="34" charset="0"/>
              </a:rPr>
              <a:t> (high-order expansions and second-order term in time derivative)</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Now that the various numerical methods have been evaluated, this approach can be coupled to the </a:t>
            </a:r>
            <a:r>
              <a:rPr lang="en-US" sz="1800" b="0" i="1" u="none" strike="noStrike" dirty="0">
                <a:solidFill>
                  <a:srgbClr val="000000"/>
                </a:solidFill>
                <a:effectLst/>
                <a:latin typeface="Arial" panose="020B0604020202020204" pitchFamily="34" charset="0"/>
              </a:rPr>
              <a:t>G</a:t>
            </a:r>
            <a:r>
              <a:rPr lang="en-US" sz="1800" b="0" i="0" u="none" strike="noStrike" dirty="0">
                <a:solidFill>
                  <a:srgbClr val="000000"/>
                </a:solidFill>
                <a:effectLst/>
                <a:latin typeface="Arial" panose="020B0604020202020204" pitchFamily="34" charset="0"/>
              </a:rPr>
              <a:t>-equation, to provide a deterministic description of flame iso-surface perturbations in turbulent flows.</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Implement parallelization using protocols like </a:t>
            </a:r>
            <a:r>
              <a:rPr lang="en-US" sz="1800" b="0" i="0" u="none" strike="noStrike" dirty="0">
                <a:solidFill>
                  <a:srgbClr val="000000"/>
                </a:solidFill>
                <a:effectLst/>
                <a:latin typeface="Courier New" panose="02070309020205020404" pitchFamily="49" charset="0"/>
              </a:rPr>
              <a:t>OpenMP</a:t>
            </a:r>
            <a:r>
              <a:rPr lang="en-US" sz="1800" b="0" i="0" u="none" strike="noStrike" dirty="0">
                <a:solidFill>
                  <a:srgbClr val="000000"/>
                </a:solidFill>
                <a:effectLst/>
                <a:latin typeface="Arial" panose="020B0604020202020204" pitchFamily="34" charset="0"/>
              </a:rPr>
              <a:t> and </a:t>
            </a:r>
            <a:r>
              <a:rPr lang="en-US" sz="1800" b="0" i="0" u="none" strike="noStrike" dirty="0">
                <a:solidFill>
                  <a:srgbClr val="000000"/>
                </a:solidFill>
                <a:effectLst/>
                <a:latin typeface="Courier New" panose="02070309020205020404" pitchFamily="49" charset="0"/>
              </a:rPr>
              <a:t>MPI</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Methods for more efficient mesh discretization (such as adaptive mesh refinement) were beyond the scope of this project, but could also be implemented to improve accuracy, particularly in the supersonic case.</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469216"/>
            <a:ext cx="10058400"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Gained significant proficiency in virtually all numerical method topics of this course. While not relevant to this project, the course content in massively parallel architectures was also extremely relevant to our research.</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Collaborate on writing code in a “linear” way when possible, such that merge conflicts are straightforward to resolve.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Ideas of testing and performance must be kept in mind from the beginning (test-driven development!)</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We work in a computational group (the Computational Turbulent Reacting Flow Laboratory) and this course genuinely helped us understand the numerical methods implemented in our existing solvers, like </a:t>
            </a:r>
            <a:r>
              <a:rPr lang="en-US" sz="2200" b="0" i="0" u="none" strike="noStrike" dirty="0">
                <a:solidFill>
                  <a:srgbClr val="000000"/>
                </a:solidFill>
                <a:effectLst/>
                <a:latin typeface="Courier New" panose="02070309020205020404" pitchFamily="49" charset="0"/>
              </a:rPr>
              <a:t>NGA</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PDRs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SUNDIALS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HYPRE</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LAPACK</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FFTW</a:t>
            </a:r>
            <a:r>
              <a:rPr lang="en-US" sz="2200" b="0" i="0" u="none" strike="noStrike" dirty="0">
                <a:solidFill>
                  <a:srgbClr val="000000"/>
                </a:solidFill>
                <a:effectLst/>
                <a:latin typeface="Arial" panose="020B0604020202020204" pitchFamily="34" charset="0"/>
              </a:rPr>
              <a:t>, giving us more exposure to its syntax and code format that will be greatly useful to us in our future research.</a:t>
            </a:r>
            <a:endParaRPr lang="en-US" sz="2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621617"/>
            <a:ext cx="9701349" cy="4304054"/>
          </a:xfrm>
        </p:spPr>
        <p:txBody>
          <a:bodyPr>
            <a:noAutofit/>
          </a:bodyPr>
          <a:lstStyle/>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Michael Walker (mw6136)</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the full analytical solution shown in the Appendices.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Created the </a:t>
            </a:r>
            <a:r>
              <a:rPr lang="en-US" sz="1800" b="0" i="0" u="none" strike="noStrike" dirty="0" err="1">
                <a:solidFill>
                  <a:srgbClr val="000000"/>
                </a:solidFill>
                <a:effectLst/>
                <a:latin typeface="Courier New" panose="02070309020205020404" pitchFamily="49" charset="0"/>
              </a:rPr>
              <a:t>FFT_solver</a:t>
            </a:r>
            <a:r>
              <a:rPr lang="en-US" sz="1800" b="0" i="0" u="none" strike="noStrike" dirty="0">
                <a:solidFill>
                  <a:srgbClr val="000000"/>
                </a:solidFill>
                <a:effectLst/>
                <a:latin typeface="Arial" panose="020B0604020202020204" pitchFamily="34" charset="0"/>
              </a:rPr>
              <a:t> using Spectral methods, and further developed improvements in speed and stability.</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Contributed the relevant sections of the report, majority of background &amp; conclusions, most of the presentation slides, and the </a:t>
            </a:r>
            <a:r>
              <a:rPr lang="en-US" sz="1800" b="0" i="0" u="none" strike="noStrike" dirty="0">
                <a:solidFill>
                  <a:srgbClr val="000000"/>
                </a:solidFill>
                <a:effectLst/>
                <a:latin typeface="Courier New" panose="02070309020205020404" pitchFamily="49" charset="0"/>
              </a:rPr>
              <a:t>README</a:t>
            </a:r>
            <a:r>
              <a:rPr lang="en-US" sz="1800" b="0" i="0" u="none" strike="noStrike" dirty="0">
                <a:solidFill>
                  <a:srgbClr val="000000"/>
                </a:solidFill>
                <a:effectLst/>
                <a:latin typeface="Arial" panose="020B0604020202020204" pitchFamily="34" charset="0"/>
              </a:rPr>
              <a:t> for documenting and running the code.</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Philip Satterthwaite (ps1639)</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Researched viability of time-stepping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code for Forward Euler and RK2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relative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b="1" dirty="0">
                <a:solidFill>
                  <a:srgbClr val="000000"/>
                </a:solidFill>
                <a:latin typeface="Arial" panose="020B0604020202020204" pitchFamily="34" charset="0"/>
                <a:cs typeface="Arial" panose="020B0604020202020204" pitchFamily="34" charset="0"/>
              </a:rPr>
              <a:t>Michael Schroeder (ms2774)</a:t>
            </a:r>
            <a:r>
              <a:rPr lang="en-US" sz="1800" dirty="0">
                <a:solidFill>
                  <a:srgbClr val="000000"/>
                </a:solidFill>
                <a:latin typeface="Arial" panose="020B0604020202020204" pitchFamily="34" charset="0"/>
                <a:cs typeface="Arial" panose="020B0604020202020204" pitchFamily="34" charset="0"/>
              </a:rPr>
              <a:t>:</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Analyzed applicability of iterative methods to this problem</a:t>
            </a: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6925</TotalTime>
  <Words>1721</Words>
  <Application>Microsoft Office PowerPoint</Application>
  <PresentationFormat>Widescreen</PresentationFormat>
  <Paragraphs>152</Paragraphs>
  <Slides>22</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Walker</cp:lastModifiedBy>
  <cp:revision>21</cp:revision>
  <dcterms:created xsi:type="dcterms:W3CDTF">2023-11-05T22:00:42Z</dcterms:created>
  <dcterms:modified xsi:type="dcterms:W3CDTF">2024-05-07T00:07:00Z</dcterms:modified>
</cp:coreProperties>
</file>